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2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660" r:id="rId2"/>
    <p:sldId id="661" r:id="rId3"/>
    <p:sldId id="664" r:id="rId4"/>
    <p:sldId id="665" r:id="rId5"/>
    <p:sldId id="666" r:id="rId6"/>
    <p:sldId id="667" r:id="rId7"/>
    <p:sldId id="668" r:id="rId8"/>
    <p:sldId id="669" r:id="rId9"/>
    <p:sldId id="671" r:id="rId10"/>
    <p:sldId id="672" r:id="rId11"/>
    <p:sldId id="673" r:id="rId12"/>
    <p:sldId id="674" r:id="rId13"/>
    <p:sldId id="675" r:id="rId14"/>
    <p:sldId id="410" r:id="rId15"/>
    <p:sldId id="680" r:id="rId16"/>
    <p:sldId id="679" r:id="rId17"/>
    <p:sldId id="629" r:id="rId18"/>
    <p:sldId id="630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646" r:id="rId35"/>
    <p:sldId id="647" r:id="rId36"/>
    <p:sldId id="648" r:id="rId37"/>
    <p:sldId id="649" r:id="rId38"/>
    <p:sldId id="650" r:id="rId39"/>
    <p:sldId id="651" r:id="rId40"/>
    <p:sldId id="652" r:id="rId41"/>
    <p:sldId id="653" r:id="rId42"/>
    <p:sldId id="654" r:id="rId43"/>
    <p:sldId id="655" r:id="rId44"/>
    <p:sldId id="656" r:id="rId45"/>
    <p:sldId id="657" r:id="rId46"/>
    <p:sldId id="658" r:id="rId47"/>
    <p:sldId id="659" r:id="rId48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Lodenkemper" initials="LL" lastIdx="1" clrIdx="0">
    <p:extLst/>
  </p:cmAuthor>
  <p:cmAuthor id="2" name="Karl Reinecke" initials="K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CD"/>
    <a:srgbClr val="FFFFCC"/>
    <a:srgbClr val="FF5050"/>
    <a:srgbClr val="CC6600"/>
    <a:srgbClr val="FFCC66"/>
    <a:srgbClr val="336699"/>
    <a:srgbClr val="00FF00"/>
    <a:srgbClr val="A4B16F"/>
    <a:srgbClr val="006699"/>
    <a:srgbClr val="2D4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318" y="72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F72EB-F475-488A-813D-F25828B3EDE7}" type="datetimeFigureOut">
              <a:rPr lang="en-GB" smtClean="0"/>
              <a:pPr/>
              <a:t>17/07/2018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A6AD-0FD0-4F5A-BB8F-7B33CBC078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35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730471-F76F-4CDC-8902-189038F7F66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888FDF-E2C3-40CF-B2AD-C7A2C5FDB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58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Evaluation of </a:t>
            </a:r>
            <a:r>
              <a:rPr lang="en-ZA" dirty="0" err="1" smtClean="0"/>
              <a:t>Rus</a:t>
            </a:r>
            <a:r>
              <a:rPr lang="en-ZA" dirty="0" smtClean="0"/>
              <a:t> method statement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1083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RQOs method statement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63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RQOs method statement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0804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DRAFT</a:t>
            </a:r>
            <a:r>
              <a:rPr lang="en-ZA" baseline="0" dirty="0" smtClean="0"/>
              <a:t> RQOs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9210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DRAFT</a:t>
            </a:r>
            <a:r>
              <a:rPr lang="en-ZA" baseline="0" dirty="0" smtClean="0"/>
              <a:t> RQOs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921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72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80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Erik to present progress, Reminder of two stage process (Classification followed be RQOs – but gazetted together). Link to RQOs? Then zoom in on the classification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88FDF-E2C3-40CF-B2AD-C7A2C5FDBFE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24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Erik and team to present the methodology</a:t>
            </a:r>
            <a:r>
              <a:rPr lang="en-US" altLang="en-US" baseline="0" dirty="0" smtClean="0">
                <a:ea typeface="ＭＳ Ｐゴシック" pitchFamily="34" charset="-128"/>
              </a:rPr>
              <a:t> used for scenario evaluation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03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Part</a:t>
            </a:r>
            <a:r>
              <a:rPr lang="en-ZA" baseline="0" dirty="0" smtClean="0"/>
              <a:t> of the purpose is to try focus attention at all the areas of the basin that differ from one another…to be representative as a whole across the basin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5805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Management only looks at nodes in poor condition and then EWR sites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444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3369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160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987393-4BAF-44DA-8B76-6012424E7849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64CC87-6A4C-4263-A52E-8829D8A23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23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161454-ADA6-45D6-B9B6-8C2014FB37B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C5116C-BE80-4217-9CDC-3DB1B70B1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3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D1B60D-D46A-45AA-811C-58C5B89D854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DF0BB2-4187-4818-A057-A34C1D95F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07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with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930" y="432798"/>
            <a:ext cx="7553521" cy="81595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7930" y="1725655"/>
            <a:ext cx="7562759" cy="428536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996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5D9F13-04AC-4095-A76B-619EAFDF43A8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4AC2A6-3926-4B6C-98C7-DFAFECD7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01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85E36A-282D-4809-A041-055E72C5B7DC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183E4F-D3B4-4CAC-B6FE-87BEAB8CB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7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E460CD-7DB1-4E0C-9193-8FCCD8024AFB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C22AF0-F511-4896-B988-A3E7727D7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95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CED1E6-E771-42C2-9B7F-2493C1DBB07B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B1FCAF-BF12-40C8-A800-87900226E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06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7667F4-55C5-46E7-990F-B9950AB3CD3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0FFCBB-2AFB-4E3E-9D8B-299DBF954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5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508D5-E4F4-46DE-821D-8D58DCACD37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C80EAA-A15B-4E9D-BF4E-A4D79FA33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26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48E02B-8E60-4869-B957-F7919790036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D386AC-7BBB-4A30-8DFD-FCEC05687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72579C-C942-4AE6-A173-E5FB27E4F397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FEFE33-234B-475E-8AD2-B1DC825D9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WS Slide Cov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25353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554037" y="1743333"/>
            <a:ext cx="858996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The Determination of Water Resources Classes and Resource Quality Objectives for the water resources in in the Breede-Gouritz WMA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 </a:t>
            </a:r>
          </a:p>
          <a:p>
            <a:pPr lvl="0">
              <a:defRPr/>
            </a:pPr>
            <a:r>
              <a:rPr lang="en-Z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Focus on </a:t>
            </a:r>
            <a:r>
              <a:rPr lang="en-ZA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Breede</a:t>
            </a:r>
            <a:r>
              <a:rPr lang="en-Z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-Overberg area</a:t>
            </a:r>
          </a:p>
          <a:p>
            <a:pPr lvl="0">
              <a:defRPr/>
            </a:pPr>
            <a:endParaRPr lang="en-US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Technical Task Group meeting 2: </a:t>
            </a:r>
            <a:r>
              <a:rPr lang="en-Z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Presentation and workshopping of 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raft Resource Quality Objectives</a:t>
            </a:r>
          </a:p>
          <a:p>
            <a:pPr>
              <a:defRPr/>
            </a:pPr>
            <a:r>
              <a:rPr lang="en-Z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</a:t>
            </a:r>
          </a:p>
          <a:p>
            <a:pPr>
              <a:defRPr/>
            </a:pP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r>
              <a:rPr lang="en-US" sz="16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Presented by: </a:t>
            </a:r>
            <a:r>
              <a:rPr lang="en-US" sz="1600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Karl </a:t>
            </a:r>
            <a:r>
              <a:rPr lang="en-US" sz="1600" b="1" dirty="0" err="1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Reinecke</a:t>
            </a:r>
            <a:endParaRPr lang="en-US" sz="1600" b="1" dirty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8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8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12-16 March 2018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Graham &amp;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Rhona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 Beck Skills Centre, Robertson</a:t>
            </a:r>
          </a:p>
        </p:txBody>
      </p:sp>
      <p:pic>
        <p:nvPicPr>
          <p:cNvPr id="14341" name="Picture 1" descr="NDP_LOGO-1_colou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04800"/>
            <a:ext cx="9540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59917" y="369171"/>
            <a:ext cx="4179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 err="1"/>
              <a:t>Gouritz</a:t>
            </a:r>
            <a:r>
              <a:rPr lang="en-ZA" sz="2800" b="1" dirty="0"/>
              <a:t>-Coastal Region</a:t>
            </a:r>
            <a:endParaRPr lang="en-GB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4102"/>
              </p:ext>
            </p:extLst>
          </p:nvPr>
        </p:nvGraphicFramePr>
        <p:xfrm>
          <a:off x="331951" y="1247351"/>
          <a:ext cx="8458199" cy="5182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5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1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3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Integrated Unit of Analysis (IUA)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Recommended Classes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Gamka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Buffels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C6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Touws</a:t>
                      </a: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E8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III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13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Gouritz-Olifants</a:t>
                      </a: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D7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III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3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Gouritz</a:t>
                      </a: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F13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13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Duiwenhoks</a:t>
                      </a: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F12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III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Hessequa</a:t>
                      </a: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I18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III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13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Groot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</a:t>
                      </a: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G14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III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9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Coastal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G15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7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17" b="7740"/>
          <a:stretch/>
        </p:blipFill>
        <p:spPr>
          <a:xfrm>
            <a:off x="0" y="286482"/>
            <a:ext cx="9207952" cy="657151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6845" y="2649955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>
                <a:solidFill>
                  <a:schemeClr val="bg1"/>
                </a:solidFill>
              </a:rPr>
              <a:t>Complete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6845" y="4070539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>
                <a:solidFill>
                  <a:schemeClr val="bg1"/>
                </a:solidFill>
              </a:rPr>
              <a:t>Complete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86337" y="70348"/>
            <a:ext cx="3157663" cy="1030067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200" dirty="0">
                <a:solidFill>
                  <a:schemeClr val="bg1"/>
                </a:solidFill>
              </a:rPr>
              <a:t>Study Status: RQOs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49984" y="2286257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51076" y="3189836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58728" y="6515204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536" y="1700784"/>
            <a:ext cx="1490472" cy="173736"/>
          </a:xfrm>
          <a:prstGeom prst="rect">
            <a:avLst/>
          </a:prstGeom>
          <a:solidFill>
            <a:srgbClr val="FFEB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solidFill>
                  <a:schemeClr val="tx1"/>
                </a:solidFill>
              </a:rPr>
              <a:t>DAMS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26" idx="1"/>
          </p:cNvCxnSpPr>
          <p:nvPr/>
        </p:nvCxnSpPr>
        <p:spPr>
          <a:xfrm flipV="1">
            <a:off x="3950208" y="1787652"/>
            <a:ext cx="338328" cy="73814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71772" y="5245608"/>
            <a:ext cx="1490472" cy="173736"/>
          </a:xfrm>
          <a:prstGeom prst="rect">
            <a:avLst/>
          </a:prstGeom>
          <a:solidFill>
            <a:srgbClr val="FFEB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solidFill>
                  <a:schemeClr val="tx1"/>
                </a:solidFill>
              </a:rPr>
              <a:t>DAMS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endCxn id="30" idx="1"/>
          </p:cNvCxnSpPr>
          <p:nvPr/>
        </p:nvCxnSpPr>
        <p:spPr>
          <a:xfrm flipV="1">
            <a:off x="3933444" y="5332476"/>
            <a:ext cx="338328" cy="73814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51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338" y="1847025"/>
            <a:ext cx="7365111" cy="4068000"/>
          </a:xfrm>
        </p:spPr>
        <p:txBody>
          <a:bodyPr/>
          <a:lstStyle/>
          <a:p>
            <a:r>
              <a:rPr lang="en-ZA" sz="2800" dirty="0"/>
              <a:t>Three RQO Reports disseminated for comment:</a:t>
            </a:r>
          </a:p>
          <a:p>
            <a:pPr lvl="1"/>
            <a:r>
              <a:rPr lang="en-ZA" sz="2600" dirty="0">
                <a:solidFill>
                  <a:srgbClr val="006699"/>
                </a:solidFill>
              </a:rPr>
              <a:t>Resource Unit Prioritisation Report</a:t>
            </a:r>
          </a:p>
          <a:p>
            <a:pPr lvl="1"/>
            <a:r>
              <a:rPr lang="en-ZA" sz="2600" dirty="0">
                <a:solidFill>
                  <a:srgbClr val="006699"/>
                </a:solidFill>
              </a:rPr>
              <a:t>Evaluation of Resource Units Report</a:t>
            </a:r>
          </a:p>
          <a:p>
            <a:pPr lvl="1"/>
            <a:r>
              <a:rPr lang="en-ZA" sz="2600" dirty="0">
                <a:solidFill>
                  <a:srgbClr val="006699"/>
                </a:solidFill>
              </a:rPr>
              <a:t>Outline of RQOs Report</a:t>
            </a:r>
          </a:p>
          <a:p>
            <a:r>
              <a:rPr lang="en-ZA" sz="2800" dirty="0"/>
              <a:t>Please provide comment by </a:t>
            </a:r>
            <a:r>
              <a:rPr lang="en-US" sz="2800" dirty="0"/>
              <a:t>22 March to:</a:t>
            </a:r>
          </a:p>
          <a:p>
            <a:pPr lvl="1"/>
            <a:r>
              <a:rPr lang="en-US" sz="2400" dirty="0">
                <a:solidFill>
                  <a:srgbClr val="006699"/>
                </a:solidFill>
              </a:rPr>
              <a:t>Esther Lekalake (LekalakeE@dws.gov.za), or</a:t>
            </a:r>
          </a:p>
          <a:p>
            <a:pPr lvl="1"/>
            <a:r>
              <a:rPr lang="en-US" sz="2400" dirty="0">
                <a:solidFill>
                  <a:srgbClr val="006699"/>
                </a:solidFill>
              </a:rPr>
              <a:t>Louise Lodenkemper (Louise.Lodenkemper@aurecongroup.com)</a:t>
            </a:r>
            <a:endParaRPr lang="en-ZA" sz="2400" dirty="0">
              <a:solidFill>
                <a:srgbClr val="00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661744" y="502448"/>
            <a:ext cx="6335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</a:rPr>
              <a:t>Comments on draft RQO Reports</a:t>
            </a:r>
          </a:p>
        </p:txBody>
      </p:sp>
    </p:spTree>
    <p:extLst>
      <p:ext uri="{BB962C8B-B14F-4D97-AF65-F5344CB8AC3E}">
        <p14:creationId xmlns:p14="http://schemas.microsoft.com/office/powerpoint/2010/main" val="190055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225" y="2639207"/>
            <a:ext cx="5743574" cy="1656567"/>
          </a:xfrm>
        </p:spPr>
        <p:txBody>
          <a:bodyPr/>
          <a:lstStyle/>
          <a:p>
            <a:pPr>
              <a:defRPr/>
            </a:pPr>
            <a:r>
              <a:rPr lang="en-ZA" sz="4800" b="1" dirty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Thank you, Any discussion?</a:t>
            </a:r>
            <a:endParaRPr lang="en-GB" sz="4800" b="1" dirty="0">
              <a:solidFill>
                <a:schemeClr val="bg2">
                  <a:lumMod val="2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8" descr="2008 65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6"/>
          <a:stretch/>
        </p:blipFill>
        <p:spPr bwMode="auto">
          <a:xfrm>
            <a:off x="-68094" y="4887528"/>
            <a:ext cx="2525746" cy="1639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"/>
          <a:stretch/>
        </p:blipFill>
        <p:spPr bwMode="auto">
          <a:xfrm>
            <a:off x="-68094" y="3210708"/>
            <a:ext cx="2525746" cy="169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77" y="0"/>
            <a:ext cx="2527829" cy="158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366" y="1582528"/>
            <a:ext cx="2516018" cy="160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737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116" y="77638"/>
            <a:ext cx="7668883" cy="637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 Same Side Corner Rectangle 1"/>
          <p:cNvSpPr/>
          <p:nvPr/>
        </p:nvSpPr>
        <p:spPr>
          <a:xfrm>
            <a:off x="1801813" y="2126512"/>
            <a:ext cx="6383337" cy="1892332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of RQOs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23281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3845" y="3596640"/>
            <a:ext cx="3324284" cy="3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Terminology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424"/>
            <a:ext cx="8229600" cy="5434640"/>
          </a:xfrm>
        </p:spPr>
        <p:txBody>
          <a:bodyPr/>
          <a:lstStyle/>
          <a:p>
            <a:r>
              <a:rPr lang="en-ZA" sz="3000" dirty="0" smtClean="0"/>
              <a:t>Ecological Reserve studies – set flow quality and quantity for water resource condition and basic human needs</a:t>
            </a:r>
          </a:p>
          <a:p>
            <a:pPr lvl="1"/>
            <a:r>
              <a:rPr lang="en-ZA" dirty="0" smtClean="0"/>
              <a:t>Ecological Water Requirement (EWR) sites</a:t>
            </a:r>
          </a:p>
          <a:p>
            <a:r>
              <a:rPr lang="en-ZA" sz="3000" dirty="0" smtClean="0"/>
              <a:t>Classification – determines condition classes I – III</a:t>
            </a:r>
          </a:p>
          <a:p>
            <a:pPr lvl="1"/>
            <a:r>
              <a:rPr lang="en-ZA" dirty="0" smtClean="0"/>
              <a:t>Integrated Units of Analysis (IUA)</a:t>
            </a:r>
          </a:p>
          <a:p>
            <a:r>
              <a:rPr lang="en-ZA" sz="3000" dirty="0" smtClean="0"/>
              <a:t>Resource Quality Objectives – descriptive (words) and numerical (number) statements to measure resource quality</a:t>
            </a:r>
          </a:p>
          <a:p>
            <a:r>
              <a:rPr lang="en-ZA" sz="3000" dirty="0" smtClean="0"/>
              <a:t>Resource Units – rivers, lakes, wetlands, groundwater</a:t>
            </a: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val="29036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Steps to RQOs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5416"/>
            <a:ext cx="3950677" cy="5000748"/>
          </a:xfrm>
        </p:spPr>
        <p:txBody>
          <a:bodyPr/>
          <a:lstStyle/>
          <a:p>
            <a:r>
              <a:rPr lang="en-ZA" dirty="0" smtClean="0"/>
              <a:t>IUAs - a combination of socio-economic and biotic boundaries</a:t>
            </a:r>
          </a:p>
          <a:p>
            <a:r>
              <a:rPr lang="en-ZA" dirty="0" smtClean="0"/>
              <a:t>RUs for rivers were quaternary catchments</a:t>
            </a:r>
          </a:p>
          <a:p>
            <a:pPr lvl="1"/>
            <a:r>
              <a:rPr lang="en-ZA" dirty="0" smtClean="0"/>
              <a:t>RUs were prioritised</a:t>
            </a:r>
          </a:p>
          <a:p>
            <a:pPr lvl="1"/>
            <a:r>
              <a:rPr lang="en-ZA" dirty="0" smtClean="0"/>
              <a:t>RUs were evaluated</a:t>
            </a:r>
          </a:p>
          <a:p>
            <a:pPr lvl="1"/>
            <a:r>
              <a:rPr lang="en-ZA" dirty="0" smtClean="0"/>
              <a:t>RQOs were written</a:t>
            </a:r>
            <a:endParaRPr lang="en-ZA" dirty="0"/>
          </a:p>
        </p:txBody>
      </p:sp>
      <p:pic>
        <p:nvPicPr>
          <p:cNvPr id="7" name="Picture 6" descr="P:\Projects\112722   Breede-Gouritz WR Classes &amp; RQOs\03 Prj Del\15 GIS\jpg_pdf\A4\gou_IUA_A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10792" r="22322" b="12322"/>
          <a:stretch/>
        </p:blipFill>
        <p:spPr bwMode="auto">
          <a:xfrm>
            <a:off x="4537494" y="1966823"/>
            <a:ext cx="4590640" cy="3525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5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Resource Unit priorities - method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ZA" dirty="0" smtClean="0"/>
              <a:t>2 levels of ranking RUs at a quaternary level</a:t>
            </a:r>
          </a:p>
          <a:p>
            <a:pPr lvl="1"/>
            <a:r>
              <a:rPr lang="en-ZA" dirty="0" err="1" smtClean="0"/>
              <a:t>Quats</a:t>
            </a:r>
            <a:r>
              <a:rPr lang="en-ZA" dirty="0" smtClean="0"/>
              <a:t> with nodes were selected first as these were chosen based on a range of biophysical, water resource and socio-economic reasons</a:t>
            </a:r>
          </a:p>
          <a:p>
            <a:pPr lvl="1"/>
            <a:r>
              <a:rPr lang="en-ZA" dirty="0" smtClean="0"/>
              <a:t>The ‘DWS RU prioritisation tool’ was used to rank RUs against one another based on:</a:t>
            </a:r>
          </a:p>
          <a:p>
            <a:pPr lvl="2"/>
            <a:r>
              <a:rPr lang="en-ZA" dirty="0" smtClean="0"/>
              <a:t>position, socio-economic and international importance</a:t>
            </a:r>
          </a:p>
          <a:p>
            <a:pPr lvl="2"/>
            <a:r>
              <a:rPr lang="en-ZA" dirty="0"/>
              <a:t>r</a:t>
            </a:r>
            <a:r>
              <a:rPr lang="en-ZA" dirty="0" smtClean="0"/>
              <a:t>ole in regulating services and ecological importance</a:t>
            </a:r>
          </a:p>
          <a:p>
            <a:pPr lvl="2"/>
            <a:r>
              <a:rPr lang="en-ZA" dirty="0"/>
              <a:t>m</a:t>
            </a:r>
            <a:r>
              <a:rPr lang="en-ZA" dirty="0" smtClean="0"/>
              <a:t>anagement actions needed or taking place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4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18654"/>
            <a:ext cx="1882552" cy="5026570"/>
          </a:xfrm>
        </p:spPr>
        <p:txBody>
          <a:bodyPr>
            <a:normAutofit/>
          </a:bodyPr>
          <a:lstStyle/>
          <a:p>
            <a:r>
              <a:rPr lang="en-ZA" dirty="0" smtClean="0"/>
              <a:t>High and low priority RUs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7384"/>
            <a:ext cx="7271618" cy="676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2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High priority RUs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018" y="1196752"/>
            <a:ext cx="1075250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595069" y="1301816"/>
            <a:ext cx="7439201" cy="462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0" indent="0">
              <a:lnSpc>
                <a:spcPct val="110000"/>
              </a:lnSpc>
            </a:pPr>
            <a:r>
              <a:rPr lang="en-US" dirty="0"/>
              <a:t>Co-ordinate implementation of the Water Resources Classification System (WRCS):</a:t>
            </a:r>
          </a:p>
          <a:p>
            <a:pPr lvl="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Determine Water Resources Classes (WRCs)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800" b="1" dirty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Determine Resource Quality Objectives (RQOs)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Support Gazetting of Recommended Water Resources Classes and RQOs</a:t>
            </a:r>
          </a:p>
          <a:p>
            <a:pPr marL="0" lvl="1" indent="0">
              <a:lnSpc>
                <a:spcPct val="110000"/>
              </a:lnSpc>
            </a:pPr>
            <a:endParaRPr lang="en-ZA" sz="1400" b="1" dirty="0">
              <a:solidFill>
                <a:srgbClr val="0070C0"/>
              </a:solidFill>
            </a:endParaRPr>
          </a:p>
          <a:p>
            <a:pPr marL="0" lvl="1" indent="0" algn="ctr">
              <a:lnSpc>
                <a:spcPct val="110000"/>
              </a:lnSpc>
              <a:spcAft>
                <a:spcPts val="300"/>
              </a:spcAft>
            </a:pPr>
            <a:r>
              <a:rPr lang="en-ZA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water resources in the Breede-Gouritz WMA:</a:t>
            </a:r>
          </a:p>
          <a:p>
            <a:pPr marL="0" lvl="1" indent="0" algn="ctr">
              <a:lnSpc>
                <a:spcPct val="110000"/>
              </a:lnSpc>
            </a:pPr>
            <a:r>
              <a:rPr lang="en-Z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ZA" sz="20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		- Estuaries		- Groundwater</a:t>
            </a:r>
          </a:p>
          <a:p>
            <a:pPr marL="0" lvl="1" indent="0" algn="ctr">
              <a:lnSpc>
                <a:spcPct val="110000"/>
              </a:lnSpc>
            </a:pPr>
            <a:r>
              <a:rPr lang="en-ZA" sz="20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Dams		- Wetlands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661744" y="502448"/>
            <a:ext cx="6335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</a:rPr>
              <a:t>Study Objectives</a:t>
            </a:r>
          </a:p>
        </p:txBody>
      </p:sp>
    </p:spTree>
    <p:extLst>
      <p:ext uri="{BB962C8B-B14F-4D97-AF65-F5344CB8AC3E}">
        <p14:creationId xmlns:p14="http://schemas.microsoft.com/office/powerpoint/2010/main" val="13336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Evaluation of </a:t>
            </a:r>
            <a:r>
              <a:rPr lang="en-ZA" dirty="0" smtClean="0"/>
              <a:t>RUs - method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ZA" dirty="0" smtClean="0"/>
              <a:t>The ‘DWS RU evaluation tool’ was used to select indicators for which RQOs (descriptive and numerical) were written</a:t>
            </a:r>
            <a:r>
              <a:rPr lang="en-ZA" dirty="0"/>
              <a:t> </a:t>
            </a:r>
            <a:r>
              <a:rPr lang="en-ZA" dirty="0" smtClean="0"/>
              <a:t>based on:</a:t>
            </a:r>
          </a:p>
          <a:p>
            <a:pPr lvl="1"/>
            <a:r>
              <a:rPr lang="en-ZA" dirty="0" smtClean="0"/>
              <a:t>Activities that impact on the water resource</a:t>
            </a:r>
          </a:p>
          <a:p>
            <a:pPr lvl="2"/>
            <a:r>
              <a:rPr lang="en-ZA" dirty="0" smtClean="0"/>
              <a:t>Dams, IBTs, afforestation, agriculture and so on</a:t>
            </a:r>
          </a:p>
          <a:p>
            <a:pPr lvl="1"/>
            <a:r>
              <a:rPr lang="en-ZA" dirty="0" smtClean="0"/>
              <a:t>User requirements</a:t>
            </a:r>
          </a:p>
          <a:p>
            <a:pPr lvl="2"/>
            <a:r>
              <a:rPr lang="en-ZA" dirty="0" smtClean="0"/>
              <a:t>Conservation and ecosystem characteristics (including PES, trajectory of change)</a:t>
            </a:r>
          </a:p>
          <a:p>
            <a:pPr lvl="2"/>
            <a:r>
              <a:rPr lang="en-ZA" dirty="0" smtClean="0"/>
              <a:t>Industry, agriculture, ecotourism, real estate (including fitness for use and trajectory of change)</a:t>
            </a:r>
          </a:p>
          <a:p>
            <a:pPr lvl="1"/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2780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Examples of indicators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Hydrology - low flows and high flows, monthly average volume (MCM)</a:t>
            </a:r>
          </a:p>
          <a:p>
            <a:r>
              <a:rPr lang="en-ZA" dirty="0" smtClean="0"/>
              <a:t>Ecological condition – IHI, PAI, GAI, VEGRAI, MIRAI, FRAI</a:t>
            </a:r>
          </a:p>
          <a:p>
            <a:r>
              <a:rPr lang="en-ZA" dirty="0" smtClean="0"/>
              <a:t>Geomorphology – sediment particle size (D</a:t>
            </a:r>
            <a:r>
              <a:rPr lang="en-ZA" baseline="-25000" dirty="0" smtClean="0"/>
              <a:t>50</a:t>
            </a:r>
            <a:r>
              <a:rPr lang="en-ZA" dirty="0" smtClean="0"/>
              <a:t>)</a:t>
            </a:r>
          </a:p>
          <a:p>
            <a:r>
              <a:rPr lang="en-ZA" dirty="0" smtClean="0"/>
              <a:t>Aquatic and riparian vegetation - % cover of indigenous and alien cover in 3 zones</a:t>
            </a:r>
          </a:p>
          <a:p>
            <a:r>
              <a:rPr lang="en-ZA" dirty="0" smtClean="0"/>
              <a:t>Macroinvertebrates – SASS and ASPT scores, # of families present, key indicator families</a:t>
            </a:r>
          </a:p>
          <a:p>
            <a:r>
              <a:rPr lang="en-ZA" dirty="0" smtClean="0"/>
              <a:t>Fish – CPUE of fish species present, FROC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81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RQOs - method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TEC was the REC scenario</a:t>
            </a:r>
          </a:p>
          <a:p>
            <a:r>
              <a:rPr lang="en-ZA" dirty="0" smtClean="0"/>
              <a:t>20 high priority RUs in the </a:t>
            </a:r>
            <a:r>
              <a:rPr lang="en-ZA" dirty="0" err="1" smtClean="0"/>
              <a:t>Gouritz</a:t>
            </a:r>
            <a:r>
              <a:rPr lang="en-ZA" dirty="0" smtClean="0"/>
              <a:t> (9) and </a:t>
            </a:r>
            <a:r>
              <a:rPr lang="en-ZA" dirty="0" err="1" smtClean="0"/>
              <a:t>Outeniqua</a:t>
            </a:r>
            <a:r>
              <a:rPr lang="en-ZA" dirty="0" smtClean="0"/>
              <a:t> (11)</a:t>
            </a:r>
          </a:p>
          <a:p>
            <a:pPr lvl="1"/>
            <a:r>
              <a:rPr lang="en-ZA" dirty="0" smtClean="0"/>
              <a:t>Descriptive RQOs, numerical limits and TPCs</a:t>
            </a:r>
          </a:p>
          <a:p>
            <a:r>
              <a:rPr lang="en-ZA" dirty="0" smtClean="0"/>
              <a:t>40 </a:t>
            </a:r>
            <a:r>
              <a:rPr lang="en-ZA" dirty="0" err="1" smtClean="0"/>
              <a:t>Gouritz</a:t>
            </a:r>
            <a:r>
              <a:rPr lang="en-ZA" dirty="0" smtClean="0"/>
              <a:t> River nodes and 32 </a:t>
            </a:r>
            <a:r>
              <a:rPr lang="en-ZA" dirty="0" err="1" smtClean="0"/>
              <a:t>Outeniqua</a:t>
            </a:r>
            <a:r>
              <a:rPr lang="en-ZA" dirty="0" smtClean="0"/>
              <a:t> nodes</a:t>
            </a:r>
          </a:p>
          <a:p>
            <a:pPr lvl="1"/>
            <a:r>
              <a:rPr lang="en-ZA" dirty="0" smtClean="0"/>
              <a:t>Hydrological and ecological condition RQOs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09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Gouritz</a:t>
            </a:r>
            <a:r>
              <a:rPr lang="en-ZA" dirty="0" smtClean="0"/>
              <a:t> and </a:t>
            </a:r>
            <a:r>
              <a:rPr lang="en-ZA" dirty="0" err="1" smtClean="0"/>
              <a:t>Outeniqua</a:t>
            </a:r>
            <a:r>
              <a:rPr lang="en-ZA" dirty="0" smtClean="0"/>
              <a:t> RQOs – low priority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Target Ecological Condition from the REC scenario</a:t>
            </a:r>
          </a:p>
          <a:p>
            <a:r>
              <a:rPr lang="en-ZA" dirty="0" smtClean="0"/>
              <a:t>Monthly average volume (MCM) that include inter-annual floods (return period &gt; 2 years)</a:t>
            </a:r>
          </a:p>
          <a:p>
            <a:r>
              <a:rPr lang="en-ZA" dirty="0" smtClean="0"/>
              <a:t>Annual volume (MCM) – sum of months</a:t>
            </a:r>
          </a:p>
          <a:p>
            <a:r>
              <a:rPr lang="en-ZA" dirty="0" smtClean="0"/>
              <a:t>%</a:t>
            </a:r>
            <a:r>
              <a:rPr lang="en-ZA" dirty="0" err="1" smtClean="0"/>
              <a:t>nMAR</a:t>
            </a:r>
            <a:r>
              <a:rPr lang="en-ZA" dirty="0" smtClean="0"/>
              <a:t> – annual flow as a % of natural</a:t>
            </a:r>
          </a:p>
          <a:p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1669"/>
            <a:ext cx="9108504" cy="14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9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Gouritz</a:t>
            </a:r>
            <a:r>
              <a:rPr lang="en-ZA" dirty="0" smtClean="0"/>
              <a:t> River basin RQOs – high priority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2 different sets </a:t>
            </a:r>
          </a:p>
          <a:p>
            <a:r>
              <a:rPr lang="en-ZA" dirty="0" err="1" smtClean="0"/>
              <a:t>Gouritz</a:t>
            </a:r>
            <a:r>
              <a:rPr lang="en-ZA" dirty="0" smtClean="0"/>
              <a:t> River Reserve study</a:t>
            </a:r>
          </a:p>
          <a:p>
            <a:pPr lvl="1"/>
            <a:r>
              <a:rPr lang="en-ZA" dirty="0" smtClean="0"/>
              <a:t>E.g. GOUR_DORI_J12L</a:t>
            </a:r>
          </a:p>
          <a:p>
            <a:r>
              <a:rPr lang="en-ZA" dirty="0" smtClean="0"/>
              <a:t>Other</a:t>
            </a:r>
          </a:p>
          <a:p>
            <a:pPr lvl="1"/>
            <a:r>
              <a:rPr lang="en-ZA" dirty="0" smtClean="0"/>
              <a:t>E.g. GOUR_GROO_J11J</a:t>
            </a:r>
            <a:endParaRPr lang="en-ZA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r="22186"/>
          <a:stretch/>
        </p:blipFill>
        <p:spPr bwMode="auto">
          <a:xfrm>
            <a:off x="4644008" y="2882763"/>
            <a:ext cx="4536505" cy="41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Outeniqua</a:t>
            </a:r>
            <a:r>
              <a:rPr lang="en-ZA" dirty="0" smtClean="0"/>
              <a:t> RQOs – high priority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2 different sets</a:t>
            </a:r>
          </a:p>
          <a:p>
            <a:r>
              <a:rPr lang="en-ZA" dirty="0" smtClean="0"/>
              <a:t>Groot </a:t>
            </a:r>
            <a:r>
              <a:rPr lang="en-ZA" dirty="0" err="1" smtClean="0"/>
              <a:t>Brak</a:t>
            </a:r>
            <a:r>
              <a:rPr lang="en-ZA" dirty="0" smtClean="0"/>
              <a:t> Reserve study</a:t>
            </a:r>
          </a:p>
          <a:p>
            <a:pPr lvl="1"/>
            <a:r>
              <a:rPr lang="en-ZA" dirty="0" smtClean="0"/>
              <a:t>E.g. OUTE_GROO_K10E</a:t>
            </a:r>
          </a:p>
          <a:p>
            <a:r>
              <a:rPr lang="en-ZA" dirty="0" err="1" smtClean="0"/>
              <a:t>Knysna</a:t>
            </a:r>
            <a:r>
              <a:rPr lang="en-ZA" dirty="0" smtClean="0"/>
              <a:t> River study</a:t>
            </a:r>
          </a:p>
          <a:p>
            <a:pPr lvl="1"/>
            <a:r>
              <a:rPr lang="en-ZA" dirty="0" smtClean="0"/>
              <a:t>E.g. OUTE_DIEP_K40A</a:t>
            </a:r>
            <a:endParaRPr lang="en-ZA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r="20142"/>
          <a:stretch/>
        </p:blipFill>
        <p:spPr bwMode="auto">
          <a:xfrm>
            <a:off x="4716016" y="2671469"/>
            <a:ext cx="4370522" cy="414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6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Doring</a:t>
            </a:r>
            <a:r>
              <a:rPr lang="en-ZA" dirty="0" smtClean="0"/>
              <a:t> River @ GOUR_DORI_J12L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90661"/>
            <a:ext cx="5464381" cy="30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r="29850"/>
          <a:stretch/>
        </p:blipFill>
        <p:spPr bwMode="auto">
          <a:xfrm>
            <a:off x="35496" y="1988840"/>
            <a:ext cx="49617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3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Doring</a:t>
            </a:r>
            <a:r>
              <a:rPr lang="en-ZA" dirty="0"/>
              <a:t> River @ GOUR_DORI_J12L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r>
              <a:rPr lang="en-ZA" dirty="0" smtClean="0"/>
              <a:t>Flow</a:t>
            </a:r>
          </a:p>
          <a:p>
            <a:r>
              <a:rPr lang="en-ZA" dirty="0" smtClean="0"/>
              <a:t>Excludes inter-annual floods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09" y="1340768"/>
            <a:ext cx="6186487" cy="55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4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Doring</a:t>
            </a:r>
            <a:r>
              <a:rPr lang="en-ZA" dirty="0"/>
              <a:t> River @ GOUR_DORI_J12L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Water quality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4318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Doring</a:t>
            </a:r>
            <a:r>
              <a:rPr lang="en-ZA" dirty="0"/>
              <a:t> River @ GOUR_DORI_J12L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90219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2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6490" y="94890"/>
            <a:ext cx="7668883" cy="637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 Same Side Corner Rectangle 1"/>
          <p:cNvSpPr/>
          <p:nvPr/>
        </p:nvSpPr>
        <p:spPr>
          <a:xfrm>
            <a:off x="1801813" y="1896533"/>
            <a:ext cx="6383337" cy="2282061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Study Progress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2" y="4345836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3845" y="3596640"/>
            <a:ext cx="3324284" cy="3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Doring</a:t>
            </a:r>
            <a:r>
              <a:rPr lang="en-ZA" dirty="0"/>
              <a:t> River @ GOUR_DORI_J12L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904617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Doring</a:t>
            </a:r>
            <a:r>
              <a:rPr lang="en-ZA" dirty="0"/>
              <a:t> River @ GOUR_DORI_J12L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9955"/>
            <a:ext cx="7528404" cy="566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6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Groot River @ GOUR_GROO_J11J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5" t="-437" r="8585" b="437"/>
          <a:stretch/>
        </p:blipFill>
        <p:spPr bwMode="auto">
          <a:xfrm>
            <a:off x="3168714" y="2081629"/>
            <a:ext cx="5939790" cy="336359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r="31935"/>
          <a:stretch/>
        </p:blipFill>
        <p:spPr bwMode="auto">
          <a:xfrm>
            <a:off x="35496" y="2060848"/>
            <a:ext cx="45911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Groot River @ GOUR_GROO_J11J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r>
              <a:rPr lang="en-ZA" dirty="0" smtClean="0"/>
              <a:t>Flow</a:t>
            </a:r>
          </a:p>
          <a:p>
            <a:r>
              <a:rPr lang="en-ZA" dirty="0" smtClean="0"/>
              <a:t>Excludes inter-annual floods</a:t>
            </a:r>
            <a:endParaRPr lang="en-Z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5900112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9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Groot River @ GOUR_GROO_J11J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Water quality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6317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Groot </a:t>
            </a:r>
            <a:r>
              <a:rPr lang="en-ZA" dirty="0" err="1" smtClean="0"/>
              <a:t>Brak</a:t>
            </a:r>
            <a:r>
              <a:rPr lang="en-ZA" dirty="0" smtClean="0"/>
              <a:t> River @ OUTE_GROO_K10E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88" y="2109192"/>
            <a:ext cx="4076700" cy="304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0" r="32495"/>
          <a:stretch/>
        </p:blipFill>
        <p:spPr bwMode="auto">
          <a:xfrm>
            <a:off x="323528" y="2132856"/>
            <a:ext cx="4564260" cy="34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1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Groot </a:t>
            </a:r>
            <a:r>
              <a:rPr lang="en-ZA" dirty="0" err="1"/>
              <a:t>Brak</a:t>
            </a:r>
            <a:r>
              <a:rPr lang="en-ZA" dirty="0"/>
              <a:t> River @ OUTE_GROO_K10E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r>
              <a:rPr lang="en-ZA" dirty="0" smtClean="0"/>
              <a:t>Flow</a:t>
            </a:r>
          </a:p>
          <a:p>
            <a:r>
              <a:rPr lang="en-ZA" dirty="0" smtClean="0"/>
              <a:t>Excludes inter-annual floods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46267"/>
            <a:ext cx="6186487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6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Groot </a:t>
            </a:r>
            <a:r>
              <a:rPr lang="en-ZA" dirty="0" err="1"/>
              <a:t>Brak</a:t>
            </a:r>
            <a:r>
              <a:rPr lang="en-ZA" dirty="0"/>
              <a:t> River @ OUTE_GROO_K10E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Water quality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41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Groot </a:t>
            </a:r>
            <a:r>
              <a:rPr lang="en-ZA" dirty="0" err="1"/>
              <a:t>Brak</a:t>
            </a:r>
            <a:r>
              <a:rPr lang="en-ZA" dirty="0"/>
              <a:t> River @ OUTE_GROO_K10E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8496944" cy="233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92227"/>
            <a:ext cx="8923826" cy="214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0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Groot </a:t>
            </a:r>
            <a:r>
              <a:rPr lang="en-ZA" dirty="0" err="1"/>
              <a:t>Brak</a:t>
            </a:r>
            <a:r>
              <a:rPr lang="en-ZA" dirty="0"/>
              <a:t> River @ OUTE_GROO_K10E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5828"/>
            <a:ext cx="9108504" cy="436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6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591732" y="82550"/>
            <a:ext cx="741680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ZA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Classification and RQOs Steps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12" y="1406123"/>
            <a:ext cx="5596615" cy="4875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1074" y="847139"/>
            <a:ext cx="294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/>
              <a:t>7-step process to determine WRCs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93920" y="860122"/>
            <a:ext cx="294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/>
              <a:t>7-step process to determine RQOs</a:t>
            </a:r>
            <a:endParaRPr lang="en-GB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237595" y="1747520"/>
            <a:ext cx="1005840" cy="294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27789" y="5984281"/>
            <a:ext cx="10058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50982" y="2042160"/>
            <a:ext cx="1005840" cy="442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58167" y="5795611"/>
            <a:ext cx="17274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/>
              <a:t>Gazette WRC &amp; RQO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481269" y="1945470"/>
            <a:ext cx="2275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accent1"/>
                </a:solidFill>
              </a:rPr>
              <a:t>Aligned</a:t>
            </a:r>
            <a:endParaRPr lang="en-GB" sz="1200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57" y="4946904"/>
            <a:ext cx="1895439" cy="17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Groot </a:t>
            </a:r>
            <a:r>
              <a:rPr lang="en-ZA" dirty="0" err="1"/>
              <a:t>Brak</a:t>
            </a:r>
            <a:r>
              <a:rPr lang="en-ZA" dirty="0"/>
              <a:t> River @ OUTE_GROO_K10E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1470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Diep River @ OUTE_DIEP_K40A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32" y="2228820"/>
            <a:ext cx="4526280" cy="336042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8" r="31539"/>
          <a:stretch/>
        </p:blipFill>
        <p:spPr bwMode="auto">
          <a:xfrm>
            <a:off x="-180528" y="2271513"/>
            <a:ext cx="4968554" cy="37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8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Diep River @ OUTE_DIEP_K40A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r>
              <a:rPr lang="en-ZA" dirty="0" smtClean="0"/>
              <a:t>Flow</a:t>
            </a:r>
          </a:p>
          <a:p>
            <a:r>
              <a:rPr lang="en-ZA" dirty="0" smtClean="0"/>
              <a:t>Excludes inter-annual floods</a:t>
            </a:r>
            <a:endParaRPr lang="en-Z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9813"/>
            <a:ext cx="6186487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6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Diep River @ OUTE_DIEP_K40A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Water quality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32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Diep River @ OUTE_DIEP_K40A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" y="1211604"/>
            <a:ext cx="8949186" cy="262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1" y="3933055"/>
            <a:ext cx="8522139" cy="273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4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Diep River @ OUTE_DIEP_K40A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" y="1700808"/>
            <a:ext cx="91121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6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Diep River @ OUTE_DIEP_K40A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" y="1484784"/>
            <a:ext cx="8981765" cy="360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7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SWA, FEPAs and protected areas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FEPAs, CBAs, ESAs</a:t>
            </a:r>
          </a:p>
          <a:p>
            <a:r>
              <a:rPr lang="en-ZA" dirty="0"/>
              <a:t>SWA, where current day &gt; 70% of natural</a:t>
            </a:r>
          </a:p>
          <a:p>
            <a:r>
              <a:rPr lang="en-ZA" dirty="0"/>
              <a:t>Rivers important for fish conservation</a:t>
            </a:r>
          </a:p>
          <a:p>
            <a:endParaRPr lang="en-ZA" dirty="0"/>
          </a:p>
          <a:p>
            <a:r>
              <a:rPr lang="en-ZA" dirty="0"/>
              <a:t>Table of quaternary and/or coordinate taking note of these areas but not writing RQOs specifically – double edged sword?</a:t>
            </a:r>
          </a:p>
          <a:p>
            <a:r>
              <a:rPr lang="en-ZA" dirty="0"/>
              <a:t>Will not be gazetted but part of the RQO document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38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1842" y="432798"/>
            <a:ext cx="7432157" cy="652501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Defined Integrated Units of Analysis (IUAs)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63562" y="1297429"/>
            <a:ext cx="7670269" cy="53904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Identified </a:t>
            </a:r>
            <a:r>
              <a:rPr lang="en-US" sz="2400" b="1" dirty="0">
                <a:solidFill>
                  <a:srgbClr val="0070C0"/>
                </a:solidFill>
              </a:rPr>
              <a:t>significant resources</a:t>
            </a:r>
            <a:r>
              <a:rPr lang="en-US" sz="2400" dirty="0"/>
              <a:t>:</a:t>
            </a:r>
          </a:p>
          <a:p>
            <a:pPr lvl="2"/>
            <a:r>
              <a:rPr lang="en-US" sz="2000" dirty="0">
                <a:solidFill>
                  <a:srgbClr val="0070C0"/>
                </a:solidFill>
              </a:rPr>
              <a:t>Based on Physical, Biological &amp; Socio-economic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Each IUA represents a similar area requiring a Water Resources Class (WRC)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Why do we need these?</a:t>
            </a:r>
          </a:p>
          <a:p>
            <a:pPr lvl="2"/>
            <a:r>
              <a:rPr lang="en-GB" sz="2000" dirty="0">
                <a:solidFill>
                  <a:srgbClr val="0070C0"/>
                </a:solidFill>
              </a:rPr>
              <a:t>Broad-scale units to assess socio-economic implications of scenarios </a:t>
            </a:r>
            <a:r>
              <a:rPr lang="en-GB" sz="2000" i="1" dirty="0">
                <a:solidFill>
                  <a:srgbClr val="0070C0"/>
                </a:solidFill>
              </a:rPr>
              <a:t>(possible future situations)</a:t>
            </a:r>
          </a:p>
          <a:p>
            <a:pPr lvl="2"/>
            <a:r>
              <a:rPr lang="en-GB" sz="2000" dirty="0">
                <a:solidFill>
                  <a:srgbClr val="0070C0"/>
                </a:solidFill>
              </a:rPr>
              <a:t>Report on ecological conditions at a sub-catchment scale</a:t>
            </a:r>
          </a:p>
          <a:p>
            <a:pPr lvl="2"/>
            <a:r>
              <a:rPr lang="en-ZA" sz="2000" dirty="0">
                <a:solidFill>
                  <a:srgbClr val="0070C0"/>
                </a:solidFill>
              </a:rPr>
              <a:t>Set WR Classes for different parts of a catchment</a:t>
            </a:r>
            <a:endParaRPr lang="en-GB" sz="20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18 IUAs delineated - </a:t>
            </a:r>
            <a:r>
              <a:rPr lang="en-ZA" sz="2400" dirty="0">
                <a:solidFill>
                  <a:srgbClr val="0070C0"/>
                </a:solidFill>
              </a:rPr>
              <a:t>10 in the </a:t>
            </a:r>
            <a:r>
              <a:rPr lang="en-ZA" sz="2400" dirty="0" err="1">
                <a:solidFill>
                  <a:srgbClr val="0070C0"/>
                </a:solidFill>
              </a:rPr>
              <a:t>Breede</a:t>
            </a:r>
            <a:r>
              <a:rPr lang="en-ZA" sz="2400" dirty="0">
                <a:solidFill>
                  <a:srgbClr val="0070C0"/>
                </a:solidFill>
              </a:rPr>
              <a:t>-Overberg </a:t>
            </a:r>
            <a:r>
              <a:rPr lang="en-ZA" sz="2400" dirty="0"/>
              <a:t>&amp; </a:t>
            </a:r>
            <a:r>
              <a:rPr lang="en-ZA" sz="2400" dirty="0">
                <a:solidFill>
                  <a:srgbClr val="0070C0"/>
                </a:solidFill>
              </a:rPr>
              <a:t>8 in the </a:t>
            </a:r>
            <a:r>
              <a:rPr lang="en-ZA" sz="2400" dirty="0" err="1">
                <a:solidFill>
                  <a:srgbClr val="0070C0"/>
                </a:solidFill>
              </a:rPr>
              <a:t>Gouritz</a:t>
            </a:r>
            <a:r>
              <a:rPr lang="en-ZA" sz="2400" dirty="0">
                <a:solidFill>
                  <a:srgbClr val="0070C0"/>
                </a:solidFill>
              </a:rPr>
              <a:t>-Coastal areas</a:t>
            </a:r>
          </a:p>
        </p:txBody>
      </p:sp>
    </p:spTree>
    <p:extLst>
      <p:ext uri="{BB962C8B-B14F-4D97-AF65-F5344CB8AC3E}">
        <p14:creationId xmlns:p14="http://schemas.microsoft.com/office/powerpoint/2010/main" val="22044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6603" y="6169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0" y="19068"/>
            <a:ext cx="9161440" cy="6451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007826" y="78336"/>
            <a:ext cx="337809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</a:rPr>
              <a:t>18 Integrated Units of Analysis</a:t>
            </a:r>
          </a:p>
        </p:txBody>
      </p:sp>
    </p:spTree>
    <p:extLst>
      <p:ext uri="{BB962C8B-B14F-4D97-AF65-F5344CB8AC3E}">
        <p14:creationId xmlns:p14="http://schemas.microsoft.com/office/powerpoint/2010/main" val="26653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170" y="274638"/>
            <a:ext cx="7377830" cy="614710"/>
          </a:xfrm>
        </p:spPr>
        <p:txBody>
          <a:bodyPr/>
          <a:lstStyle/>
          <a:p>
            <a:pPr algn="l"/>
            <a:r>
              <a:rPr lang="en-ZA" sz="2800" dirty="0"/>
              <a:t>Defined Resource Units (RUs) and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344599"/>
            <a:ext cx="4495800" cy="3646502"/>
          </a:xfrm>
          <a:solidFill>
            <a:schemeClr val="bg2"/>
          </a:solidFill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0070C0"/>
                </a:solidFill>
              </a:rPr>
              <a:t>Nodes</a:t>
            </a:r>
            <a:r>
              <a:rPr lang="en-ZA" dirty="0"/>
              <a:t> are locations of interest (points) in a water resource (rivers, dams, wetlands, estuaries)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ZA" dirty="0"/>
              <a:t>Are sited using:</a:t>
            </a:r>
          </a:p>
          <a:p>
            <a:pPr lvl="1"/>
            <a:r>
              <a:rPr lang="en-ZA" sz="2000" dirty="0"/>
              <a:t>Water infrastructure </a:t>
            </a:r>
          </a:p>
          <a:p>
            <a:pPr lvl="1"/>
            <a:r>
              <a:rPr lang="en-ZA" sz="2000" dirty="0"/>
              <a:t>Aquatic ecosystem attributes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ZA" dirty="0"/>
              <a:t>Are used to allocate water for environment and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42124"/>
            <a:ext cx="4495800" cy="3648977"/>
          </a:xfrm>
          <a:solidFill>
            <a:schemeClr val="bg2"/>
          </a:solidFill>
        </p:spPr>
        <p:txBody>
          <a:bodyPr/>
          <a:lstStyle/>
          <a:p>
            <a:r>
              <a:rPr lang="en-ZA" sz="2400" b="1" dirty="0">
                <a:solidFill>
                  <a:srgbClr val="0070C0"/>
                </a:solidFill>
              </a:rPr>
              <a:t>Resource units (RUs) </a:t>
            </a:r>
            <a:r>
              <a:rPr lang="en-ZA" sz="2400" dirty="0"/>
              <a:t>are grouped areas e.g. river basins,  deemed similar in terms of various characteristics</a:t>
            </a:r>
          </a:p>
          <a:p>
            <a:r>
              <a:rPr lang="en-ZA" sz="2400" dirty="0"/>
              <a:t>Are used to transfer information between catchments</a:t>
            </a:r>
          </a:p>
          <a:p>
            <a:r>
              <a:rPr lang="en-ZA" sz="2400" dirty="0"/>
              <a:t>Groundwater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47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4326" y="-16718"/>
            <a:ext cx="9144000" cy="58105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/>
              <a:t>Integrated Units of Analysis and Nodes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" y="418526"/>
            <a:ext cx="9132270" cy="6439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758"/>
            <a:ext cx="9122103" cy="3982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26093" y="5995903"/>
            <a:ext cx="271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/>
              <a:t>Breede</a:t>
            </a:r>
            <a:r>
              <a:rPr lang="en-ZA" b="1" dirty="0"/>
              <a:t>-Overberg Region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48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58"/>
            <a:ext cx="9122103" cy="5404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" y="-60714"/>
            <a:ext cx="9144000" cy="530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/>
              <a:t>Integrated Units of Analysis and Nodes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07241"/>
            <a:ext cx="9122102" cy="6450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3053" y="714304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/>
              <a:t>Gouritz</a:t>
            </a:r>
            <a:r>
              <a:rPr lang="en-ZA" b="1" dirty="0"/>
              <a:t>-Coastal Region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2588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8868</TotalTime>
  <Words>1153</Words>
  <Application>Microsoft Office PowerPoint</Application>
  <PresentationFormat>On-screen Show (4:3)</PresentationFormat>
  <Paragraphs>217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ＭＳ Ｐゴシック</vt:lpstr>
      <vt:lpstr>ＭＳ Ｐゴシック</vt:lpstr>
      <vt:lpstr>Arial</vt:lpstr>
      <vt:lpstr>Calibri</vt:lpstr>
      <vt:lpstr>Gill Snas</vt:lpstr>
      <vt:lpstr>Office Theme</vt:lpstr>
      <vt:lpstr>PowerPoint Presentation</vt:lpstr>
      <vt:lpstr>PowerPoint Presentation</vt:lpstr>
      <vt:lpstr>PowerPoint Presentation</vt:lpstr>
      <vt:lpstr>Classification and RQOs Steps</vt:lpstr>
      <vt:lpstr>Defined Integrated Units of Analysis (IUAs)</vt:lpstr>
      <vt:lpstr>PowerPoint Presentation</vt:lpstr>
      <vt:lpstr>Defined Resource Units (RUs) and Nodes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you, Any discussion?</vt:lpstr>
      <vt:lpstr>PowerPoint Presentation</vt:lpstr>
      <vt:lpstr>Terminology</vt:lpstr>
      <vt:lpstr>Steps to RQOs</vt:lpstr>
      <vt:lpstr>Resource Unit priorities - method</vt:lpstr>
      <vt:lpstr>High and low priority RUs</vt:lpstr>
      <vt:lpstr>High priority RUs</vt:lpstr>
      <vt:lpstr>Evaluation of RUs - method</vt:lpstr>
      <vt:lpstr>Examples of indicators</vt:lpstr>
      <vt:lpstr>RQOs - method</vt:lpstr>
      <vt:lpstr>Gouritz and Outeniqua RQOs – low priority</vt:lpstr>
      <vt:lpstr>Gouritz River basin RQOs – high priority</vt:lpstr>
      <vt:lpstr>Outeniqua RQOs – high priority</vt:lpstr>
      <vt:lpstr>Doring River @ GOUR_DORI_J12L</vt:lpstr>
      <vt:lpstr>Doring River @ GOUR_DORI_J12L</vt:lpstr>
      <vt:lpstr>Doring River @ GOUR_DORI_J12L</vt:lpstr>
      <vt:lpstr>Doring River @ GOUR_DORI_J12L</vt:lpstr>
      <vt:lpstr>Doring River @ GOUR_DORI_J12L</vt:lpstr>
      <vt:lpstr>Doring River @ GOUR_DORI_J12L</vt:lpstr>
      <vt:lpstr>Groot River @ GOUR_GROO_J11J</vt:lpstr>
      <vt:lpstr>Groot River @ GOUR_GROO_J11J</vt:lpstr>
      <vt:lpstr>Groot River @ GOUR_GROO_J11J</vt:lpstr>
      <vt:lpstr>Groot Brak River @ OUTE_GROO_K10E</vt:lpstr>
      <vt:lpstr>Groot Brak River @ OUTE_GROO_K10E</vt:lpstr>
      <vt:lpstr>Groot Brak River @ OUTE_GROO_K10E</vt:lpstr>
      <vt:lpstr>Groot Brak River @ OUTE_GROO_K10E</vt:lpstr>
      <vt:lpstr>Groot Brak River @ OUTE_GROO_K10E</vt:lpstr>
      <vt:lpstr>Groot Brak River @ OUTE_GROO_K10E</vt:lpstr>
      <vt:lpstr>Diep River @ OUTE_DIEP_K40A</vt:lpstr>
      <vt:lpstr>Diep River @ OUTE_DIEP_K40A</vt:lpstr>
      <vt:lpstr>Diep River @ OUTE_DIEP_K40A</vt:lpstr>
      <vt:lpstr>Diep River @ OUTE_DIEP_K40A</vt:lpstr>
      <vt:lpstr>Diep River @ OUTE_DIEP_K40A</vt:lpstr>
      <vt:lpstr>Diep River @ OUTE_DIEP_K40A</vt:lpstr>
      <vt:lpstr>SWA, FEPAs and protected areas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Lekalake Esther</cp:lastModifiedBy>
  <cp:revision>669</cp:revision>
  <cp:lastPrinted>2017-11-22T06:00:43Z</cp:lastPrinted>
  <dcterms:created xsi:type="dcterms:W3CDTF">2012-08-01T10:33:21Z</dcterms:created>
  <dcterms:modified xsi:type="dcterms:W3CDTF">2018-07-17T12:45:30Z</dcterms:modified>
</cp:coreProperties>
</file>